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57" r:id="rId3"/>
    <p:sldId id="259" r:id="rId4"/>
    <p:sldId id="262" r:id="rId5"/>
    <p:sldId id="258" r:id="rId6"/>
    <p:sldId id="260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8" r:id="rId17"/>
    <p:sldId id="272" r:id="rId18"/>
    <p:sldId id="271" r:id="rId19"/>
    <p:sldId id="273" r:id="rId20"/>
    <p:sldId id="274" r:id="rId21"/>
    <p:sldId id="275" r:id="rId22"/>
    <p:sldId id="276" r:id="rId23"/>
    <p:sldId id="277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png>
</file>

<file path=ppt/media/image13.jpeg>
</file>

<file path=ppt/media/image14.jp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5C237E-0A57-4E12-9340-55D89F39833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007884-2C95-4801-99F3-4270F8B1C4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3357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007884-2C95-4801-99F3-4270F8B1C47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74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860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021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9845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74899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382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87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508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7409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835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69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457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850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680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99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356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2352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18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48A33B-4B1F-4A33-B819-CB988789C86C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90BEBB-A7F6-405C-BF79-757A23E93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7943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22D68-B49E-41FA-9E6A-2629BD6095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5269" y="1322362"/>
            <a:ext cx="9001462" cy="1471637"/>
          </a:xfrm>
        </p:spPr>
        <p:txBody>
          <a:bodyPr/>
          <a:lstStyle/>
          <a:p>
            <a:pPr rtl="1"/>
            <a:r>
              <a:rPr lang="fa-IR" dirty="0">
                <a:cs typeface="B Nazanin" panose="00000400000000000000" pitchFamily="2" charset="-78"/>
              </a:rPr>
              <a:t>شرکت </a:t>
            </a:r>
            <a:r>
              <a:rPr lang="en-US" dirty="0">
                <a:latin typeface="Times New Roman" panose="02020603050405020304" pitchFamily="18" charset="0"/>
                <a:cs typeface="B Nazanin" panose="00000400000000000000" pitchFamily="2" charset="-78"/>
              </a:rPr>
              <a:t>Warner </a:t>
            </a:r>
            <a:r>
              <a:rPr lang="en-US" dirty="0" err="1">
                <a:latin typeface="Times New Roman" panose="02020603050405020304" pitchFamily="18" charset="0"/>
                <a:cs typeface="B Nazanin" panose="00000400000000000000" pitchFamily="2" charset="-78"/>
              </a:rPr>
              <a:t>cABle</a:t>
            </a:r>
            <a:endParaRPr lang="en-US" dirty="0">
              <a:latin typeface="Times New Roman" panose="02020603050405020304" pitchFamily="18" charset="0"/>
              <a:cs typeface="B Nazanin" panose="00000400000000000000" pitchFamily="2" charset="-7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2A7075-3ECC-42B9-9970-88C7FA112C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5269" y="3602037"/>
            <a:ext cx="9001462" cy="2387600"/>
          </a:xfrm>
        </p:spPr>
        <p:txBody>
          <a:bodyPr>
            <a:normAutofit/>
          </a:bodyPr>
          <a:lstStyle/>
          <a:p>
            <a:r>
              <a:rPr lang="fa-IR" dirty="0">
                <a:cs typeface="B Nazanin" panose="00000400000000000000" pitchFamily="2" charset="-78"/>
              </a:rPr>
              <a:t>محمد نادر جاوید مهر</a:t>
            </a:r>
          </a:p>
          <a:p>
            <a:r>
              <a:rPr lang="fa-IR" dirty="0">
                <a:cs typeface="B Nazanin" panose="00000400000000000000" pitchFamily="2" charset="-78"/>
              </a:rPr>
              <a:t>رضا حاجی قاسمی</a:t>
            </a:r>
            <a:endParaRPr lang="en-US" dirty="0">
              <a:cs typeface="B Nazanin" panose="00000400000000000000" pitchFamily="2" charset="-78"/>
            </a:endParaRPr>
          </a:p>
          <a:p>
            <a:r>
              <a:rPr lang="fa-IR" dirty="0">
                <a:cs typeface="B Nazanin" panose="00000400000000000000" pitchFamily="2" charset="-78"/>
              </a:rPr>
              <a:t>مهدی کشاورز</a:t>
            </a:r>
          </a:p>
          <a:p>
            <a:endParaRPr lang="en-US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213634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F454E-6306-428A-A615-F74C37F9B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403640"/>
            <a:ext cx="10353761" cy="1115672"/>
          </a:xfrm>
        </p:spPr>
        <p:txBody>
          <a:bodyPr>
            <a:normAutofit/>
          </a:bodyPr>
          <a:lstStyle/>
          <a:p>
            <a:pPr rtl="1"/>
            <a:r>
              <a:rPr lang="fa-IR" sz="3600" dirty="0">
                <a:cs typeface="B Nazanin" panose="00000400000000000000" pitchFamily="2" charset="-78"/>
              </a:rPr>
              <a:t>چالش های مک کینون</a:t>
            </a:r>
            <a:endParaRPr lang="en-US" sz="3600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A2CA9-AEC9-4775-A491-ABD929B68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6269" y="1814732"/>
            <a:ext cx="3761287" cy="3976468"/>
          </a:xfrm>
        </p:spPr>
        <p:txBody>
          <a:bodyPr>
            <a:normAutofit/>
          </a:bodyPr>
          <a:lstStyle/>
          <a:p>
            <a:pPr algn="r" rtl="1"/>
            <a:r>
              <a:rPr lang="fa-IR" sz="2800" dirty="0">
                <a:cs typeface="B Nazanin" panose="00000400000000000000" pitchFamily="2" charset="-78"/>
              </a:rPr>
              <a:t>استخدام</a:t>
            </a:r>
            <a:endParaRPr lang="en-US" sz="2800" dirty="0">
              <a:cs typeface="B Nazanin" panose="00000400000000000000" pitchFamily="2" charset="-78"/>
            </a:endParaRPr>
          </a:p>
          <a:p>
            <a:pPr algn="r" rtl="1"/>
            <a:r>
              <a:rPr lang="fa-IR" sz="2800" dirty="0">
                <a:cs typeface="B Nazanin" panose="00000400000000000000" pitchFamily="2" charset="-78"/>
              </a:rPr>
              <a:t>سبک کاری مدیران</a:t>
            </a:r>
            <a:endParaRPr lang="en-US" sz="2800" dirty="0">
              <a:cs typeface="B Nazanin" panose="00000400000000000000" pitchFamily="2" charset="-78"/>
            </a:endParaRPr>
          </a:p>
          <a:p>
            <a:pPr algn="r" rtl="1"/>
            <a:r>
              <a:rPr lang="fa-IR" sz="2800" dirty="0">
                <a:cs typeface="B Nazanin" panose="00000400000000000000" pitchFamily="2" charset="-78"/>
              </a:rPr>
              <a:t>نبود نیروی کاری مورد نظر</a:t>
            </a:r>
          </a:p>
          <a:p>
            <a:pPr algn="r" rtl="1"/>
            <a:r>
              <a:rPr lang="fa-IR" sz="2800" dirty="0">
                <a:cs typeface="B Nazanin" panose="00000400000000000000" pitchFamily="2" charset="-78"/>
              </a:rPr>
              <a:t>جدی نگرفتن کیفیت خدمات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D0A6D0-3CA3-4750-884C-F22935928F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287" y="1754181"/>
            <a:ext cx="5829630" cy="403701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520841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F93A7-55F1-41EF-9FBD-B10A635710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0442" y="277031"/>
            <a:ext cx="5891114" cy="1087536"/>
          </a:xfrm>
        </p:spPr>
        <p:txBody>
          <a:bodyPr>
            <a:normAutofit/>
          </a:bodyPr>
          <a:lstStyle/>
          <a:p>
            <a:pPr rtl="1"/>
            <a:r>
              <a:rPr lang="fa-IR" sz="3600" dirty="0">
                <a:cs typeface="B Nazanin" panose="00000400000000000000" pitchFamily="2" charset="-78"/>
              </a:rPr>
              <a:t>تغییرات</a:t>
            </a:r>
            <a:endParaRPr lang="en-US" sz="3600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568A3D-5F88-4E47-89F2-59ACC3F2A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3169" y="1279821"/>
            <a:ext cx="4820916" cy="2653595"/>
          </a:xfrm>
        </p:spPr>
        <p:txBody>
          <a:bodyPr>
            <a:normAutofit/>
          </a:bodyPr>
          <a:lstStyle/>
          <a:p>
            <a:pPr algn="r" rtl="1"/>
            <a:r>
              <a:rPr lang="fa-IR" sz="2400" dirty="0">
                <a:cs typeface="B Nazanin" panose="00000400000000000000" pitchFamily="2" charset="-78"/>
              </a:rPr>
              <a:t>تحت فشار گذاشتن مدیران: رفتن بیشتر آنان</a:t>
            </a:r>
            <a:endParaRPr lang="en-US" sz="2400" dirty="0">
              <a:cs typeface="B Nazanin" panose="00000400000000000000" pitchFamily="2" charset="-78"/>
            </a:endParaRP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سیستم استخدام جدید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بررسی پرسشنامه ها و نحوه کار </a:t>
            </a:r>
            <a:r>
              <a:rPr lang="en-US" sz="2400" dirty="0">
                <a:cs typeface="B Nazanin" panose="00000400000000000000" pitchFamily="2" charset="-78"/>
              </a:rPr>
              <a:t>CSR</a:t>
            </a:r>
            <a:r>
              <a:rPr lang="fa-IR" sz="2400" dirty="0">
                <a:cs typeface="B Nazanin" panose="00000400000000000000" pitchFamily="2" charset="-78"/>
              </a:rPr>
              <a:t>ها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برنامه تلويزيوني</a:t>
            </a:r>
          </a:p>
          <a:p>
            <a:pPr algn="r" rtl="1"/>
            <a:endParaRPr lang="fa-IR" sz="2400" dirty="0">
              <a:cs typeface="B Nazanin" panose="00000400000000000000" pitchFamily="2" charset="-7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3DAE8D9-2D8A-4699-A466-9CA2C485F516}"/>
              </a:ext>
            </a:extLst>
          </p:cNvPr>
          <p:cNvSpPr txBox="1">
            <a:spLocks/>
          </p:cNvSpPr>
          <p:nvPr/>
        </p:nvSpPr>
        <p:spPr>
          <a:xfrm>
            <a:off x="4113171" y="3248083"/>
            <a:ext cx="3965655" cy="33762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>
                <a:cs typeface="B Nazanin" panose="00000400000000000000" pitchFamily="2" charset="-78"/>
              </a:rPr>
              <a:t>کابل کشی مجدد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جبران خدمت و افزایش دستمرد ها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پاداش و جریمه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تنوع و پيشرفت شغلي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انتقال مسئولیت به سطوح پایین تر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روش </a:t>
            </a:r>
            <a:r>
              <a:rPr lang="en-US" sz="2400" dirty="0" err="1">
                <a:cs typeface="B Nazanin" panose="00000400000000000000" pitchFamily="2" charset="-78"/>
              </a:rPr>
              <a:t>Discomnia</a:t>
            </a:r>
            <a:endParaRPr lang="en-US" sz="2400" dirty="0">
              <a:cs typeface="B Nazanin" panose="00000400000000000000" pitchFamily="2" charset="-78"/>
            </a:endParaRPr>
          </a:p>
          <a:p>
            <a:pPr algn="r" rtl="1"/>
            <a:endParaRPr lang="fa-IR" sz="2400" dirty="0">
              <a:cs typeface="B Nazanin" panose="00000400000000000000" pitchFamily="2" charset="-78"/>
            </a:endParaRPr>
          </a:p>
          <a:p>
            <a:pPr algn="r" rtl="1"/>
            <a:endParaRPr lang="en-US" sz="2400" dirty="0">
              <a:cs typeface="B Nazanin" panose="00000400000000000000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41FE36-EFBD-4B45-B9E6-34944B130E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733" y="1674056"/>
            <a:ext cx="3392036" cy="225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6534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A270A-CF8A-4C66-95C3-EA7E5DE27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03639"/>
            <a:ext cx="10353761" cy="1171943"/>
          </a:xfrm>
        </p:spPr>
        <p:txBody>
          <a:bodyPr>
            <a:normAutofit/>
          </a:bodyPr>
          <a:lstStyle/>
          <a:p>
            <a:pPr rtl="1"/>
            <a:r>
              <a:rPr lang="fa-IR" sz="4000" dirty="0">
                <a:cs typeface="B Nazanin" panose="00000400000000000000" pitchFamily="2" charset="-78"/>
              </a:rPr>
              <a:t>نتایج</a:t>
            </a:r>
            <a:endParaRPr lang="en-US" sz="4000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83240-BE25-4B7D-8158-A094E636A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9945" y="1730326"/>
            <a:ext cx="4179747" cy="3657600"/>
          </a:xfrm>
        </p:spPr>
        <p:txBody>
          <a:bodyPr>
            <a:normAutofit/>
          </a:bodyPr>
          <a:lstStyle/>
          <a:p>
            <a:pPr algn="r" rtl="1"/>
            <a:r>
              <a:rPr lang="fa-IR" sz="2400" dirty="0">
                <a:cs typeface="B Nazanin" panose="00000400000000000000" pitchFamily="2" charset="-78"/>
              </a:rPr>
              <a:t>افزایش سودآوری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جایگزین شدن سیستم استخدام جدید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نشانی پذیر شدن سیستم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نفوذ دیدگاه برنامه ریزی برای کیفیت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83E532F-A11A-4140-A852-8B865403A4A6}"/>
              </a:ext>
            </a:extLst>
          </p:cNvPr>
          <p:cNvSpPr txBox="1">
            <a:spLocks/>
          </p:cNvSpPr>
          <p:nvPr/>
        </p:nvSpPr>
        <p:spPr>
          <a:xfrm>
            <a:off x="3858770" y="1790114"/>
            <a:ext cx="3124068" cy="32777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>
                <a:cs typeface="B Nazanin" panose="00000400000000000000" pitchFamily="2" charset="-78"/>
              </a:rPr>
              <a:t>افزایش گردش شغلی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نارضایتی و احساس زورگویی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کاهش حس تعلق به سازمان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استخدام مدیران از خارج</a:t>
            </a:r>
          </a:p>
          <a:p>
            <a:pPr algn="r" rtl="1"/>
            <a:endParaRPr lang="en-US" sz="2400" dirty="0">
              <a:cs typeface="B Nazanin" panose="00000400000000000000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7074CE-C6B6-4F7A-BDF7-252E34687E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308" y="4207594"/>
            <a:ext cx="2829356" cy="2149647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378513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081669-78E9-40C1-A2FA-7FDAA6175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605" y="282438"/>
            <a:ext cx="7383641" cy="62848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5D1ACA-60B8-4D11-9F00-D573FB74E2AF}"/>
              </a:ext>
            </a:extLst>
          </p:cNvPr>
          <p:cNvSpPr txBox="1"/>
          <p:nvPr/>
        </p:nvSpPr>
        <p:spPr>
          <a:xfrm>
            <a:off x="8398415" y="971755"/>
            <a:ext cx="27150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3200" dirty="0">
                <a:cs typeface="B Nazanin" panose="00000400000000000000" pitchFamily="2" charset="-78"/>
              </a:rPr>
              <a:t>عملکرد هفت ساله مجموعه مدفورد</a:t>
            </a:r>
            <a:endParaRPr lang="en-US" sz="32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399573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EDDBC-4221-4ABB-8AAA-12A14F04D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403640"/>
            <a:ext cx="10353761" cy="1087536"/>
          </a:xfrm>
        </p:spPr>
        <p:txBody>
          <a:bodyPr/>
          <a:lstStyle/>
          <a:p>
            <a:r>
              <a:rPr lang="fa-IR" dirty="0">
                <a:cs typeface="B Nazanin" panose="00000400000000000000" pitchFamily="2" charset="-78"/>
              </a:rPr>
              <a:t>مدیر تغییرات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38F446-0F02-4BB2-9C5D-D436788A26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5451" y="1588125"/>
            <a:ext cx="3501980" cy="4447071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نظارت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استخدام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تاکید بر کیفیت و مشتری مداری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گردش شغلی و انتقال مسئولیت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دستمزدها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بازسازي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2789934-5B31-4B7E-BE48-F6585A259123}"/>
              </a:ext>
            </a:extLst>
          </p:cNvPr>
          <p:cNvSpPr txBox="1">
            <a:spLocks/>
          </p:cNvSpPr>
          <p:nvPr/>
        </p:nvSpPr>
        <p:spPr>
          <a:xfrm>
            <a:off x="1287427" y="3046335"/>
            <a:ext cx="2238233" cy="765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پاتک های سیستم</a:t>
            </a:r>
          </a:p>
          <a:p>
            <a:pPr algn="r" rtl="1">
              <a:lnSpc>
                <a:spcPct val="150000"/>
              </a:lnSpc>
            </a:pPr>
            <a:endParaRPr lang="fa-IR" sz="2400" dirty="0">
              <a:cs typeface="B Nazanin" panose="00000400000000000000" pitchFamily="2" charset="-78"/>
            </a:endParaRPr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862577F-F87C-4195-B41A-72D32AEEAF85}"/>
              </a:ext>
            </a:extLst>
          </p:cNvPr>
          <p:cNvSpPr/>
          <p:nvPr/>
        </p:nvSpPr>
        <p:spPr>
          <a:xfrm rot="10800000">
            <a:off x="4451440" y="2548718"/>
            <a:ext cx="2238232" cy="1760560"/>
          </a:xfrm>
          <a:prstGeom prst="rightArrow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694159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9C523-FF5F-4888-98AB-7D4AF0D2E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528744"/>
            <a:ext cx="10353761" cy="1076112"/>
          </a:xfrm>
        </p:spPr>
        <p:txBody>
          <a:bodyPr/>
          <a:lstStyle/>
          <a:p>
            <a:pPr rtl="1"/>
            <a:r>
              <a:rPr lang="fa-IR" dirty="0">
                <a:cs typeface="B Nazanin" panose="00000400000000000000" pitchFamily="2" charset="-78"/>
              </a:rPr>
              <a:t>ارزیابی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5F924-E28B-4056-B4B3-D9950E0F1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6480" y="1684617"/>
            <a:ext cx="3392799" cy="4233192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دیدگاه دپارتمانی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آموزش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استخدام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ترس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سرقت تجهیزات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رضایت و روحیه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2C9BA2A-013A-4CC4-9CA1-C712C9CA0BDC}"/>
              </a:ext>
            </a:extLst>
          </p:cNvPr>
          <p:cNvSpPr txBox="1">
            <a:spLocks/>
          </p:cNvSpPr>
          <p:nvPr/>
        </p:nvSpPr>
        <p:spPr>
          <a:xfrm>
            <a:off x="1952212" y="1953645"/>
            <a:ext cx="3392799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lnSpc>
                <a:spcPct val="150000"/>
              </a:lnSpc>
              <a:buNone/>
            </a:pPr>
            <a:endParaRPr lang="en-US" sz="2400" dirty="0">
              <a:cs typeface="B Nazanin" panose="00000400000000000000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CE8E60-4B45-48B0-94A3-B10621C2F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4540" y="2368004"/>
            <a:ext cx="4271859" cy="2866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8432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01568-FEE3-450E-8615-D99E6A2A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a-IR" dirty="0">
                <a:cs typeface="B Nazanin" panose="00000400000000000000" pitchFamily="2" charset="-78"/>
              </a:rPr>
              <a:t>رويكرد هاي منابع انساني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EBEA58-BA33-42BB-B70A-178E77ECC2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9262" y="1935921"/>
            <a:ext cx="2995754" cy="3695136"/>
          </a:xfrm>
        </p:spPr>
        <p:txBody>
          <a:bodyPr>
            <a:normAutofit/>
          </a:bodyPr>
          <a:lstStyle/>
          <a:p>
            <a:pPr marL="0" indent="0" algn="r" rtl="1">
              <a:lnSpc>
                <a:spcPct val="150000"/>
              </a:lnSpc>
              <a:buNone/>
            </a:pPr>
            <a:r>
              <a:rPr lang="fa-IR" sz="2400" dirty="0">
                <a:cs typeface="B Nazanin" panose="00000400000000000000" pitchFamily="2" charset="-78"/>
              </a:rPr>
              <a:t>1- وظایف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HRM</a:t>
            </a:r>
            <a:r>
              <a:rPr lang="fa-IR" sz="2400" dirty="0">
                <a:cs typeface="B Nazanin" panose="00000400000000000000" pitchFamily="2" charset="-78"/>
              </a:rPr>
              <a:t>:</a:t>
            </a:r>
          </a:p>
          <a:p>
            <a:pPr marL="0" indent="0" algn="r" rtl="1">
              <a:lnSpc>
                <a:spcPct val="150000"/>
              </a:lnSpc>
              <a:buNone/>
            </a:pPr>
            <a:r>
              <a:rPr lang="fa-IR" sz="2400" dirty="0">
                <a:cs typeface="B Nazanin" panose="00000400000000000000" pitchFamily="2" charset="-78"/>
              </a:rPr>
              <a:t>     جهت دهی و آموزش</a:t>
            </a:r>
          </a:p>
          <a:p>
            <a:pPr marL="0" indent="0" algn="r" rtl="1">
              <a:lnSpc>
                <a:spcPct val="150000"/>
              </a:lnSpc>
              <a:buNone/>
            </a:pPr>
            <a:r>
              <a:rPr lang="fa-IR" sz="2400" dirty="0">
                <a:cs typeface="B Nazanin" panose="00000400000000000000" pitchFamily="2" charset="-78"/>
              </a:rPr>
              <a:t>     توسعه کارکنان</a:t>
            </a:r>
          </a:p>
          <a:p>
            <a:pPr marL="0" indent="0" algn="r" rtl="1">
              <a:lnSpc>
                <a:spcPct val="150000"/>
              </a:lnSpc>
              <a:buNone/>
            </a:pPr>
            <a:r>
              <a:rPr lang="fa-IR" sz="2400" dirty="0">
                <a:cs typeface="B Nazanin" panose="00000400000000000000" pitchFamily="2" charset="-78"/>
              </a:rPr>
              <a:t>     ایمنی و سلامت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مدل شایستگی</a:t>
            </a:r>
            <a:endParaRPr lang="en-US" sz="2400" dirty="0">
              <a:cs typeface="B Nazanin" panose="00000400000000000000" pitchFamily="2" charset="-78"/>
            </a:endParaRPr>
          </a:p>
          <a:p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30BB30-4C7E-4727-88BD-FBE37BDF77BC}"/>
              </a:ext>
            </a:extLst>
          </p:cNvPr>
          <p:cNvSpPr txBox="1">
            <a:spLocks/>
          </p:cNvSpPr>
          <p:nvPr/>
        </p:nvSpPr>
        <p:spPr>
          <a:xfrm>
            <a:off x="1368346" y="1958636"/>
            <a:ext cx="4075185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Font typeface="Arial" panose="020B0604020202020204" pitchFamily="34" charset="0"/>
              <a:buNone/>
            </a:pPr>
            <a:r>
              <a:rPr lang="fa-IR" sz="2400" dirty="0">
                <a:latin typeface="Agency FB" panose="020B0503020202020204" pitchFamily="34" charset="0"/>
                <a:cs typeface="B Nazanin" panose="00000400000000000000" pitchFamily="2" charset="-78"/>
              </a:rPr>
              <a:t>2- منابع انسانی و برنامه ریزی استراتژیک:</a:t>
            </a:r>
          </a:p>
          <a:p>
            <a:pPr marL="0" indent="0" algn="r" rtl="1">
              <a:buFont typeface="Arial" panose="020B0604020202020204" pitchFamily="34" charset="0"/>
              <a:buNone/>
            </a:pPr>
            <a:r>
              <a:rPr lang="fa-IR" sz="2400" dirty="0">
                <a:latin typeface="Agency FB" panose="020B0503020202020204" pitchFamily="34" charset="0"/>
                <a:cs typeface="B Nazanin" panose="00000400000000000000" pitchFamily="2" charset="-78"/>
              </a:rPr>
              <a:t>     اهداف استراتژیک</a:t>
            </a:r>
          </a:p>
          <a:p>
            <a:pPr marL="0" indent="0" algn="r" rtl="1">
              <a:buFont typeface="Arial" panose="020B0604020202020204" pitchFamily="34" charset="0"/>
              <a:buNone/>
            </a:pPr>
            <a:r>
              <a:rPr lang="fa-IR" sz="2400" dirty="0">
                <a:latin typeface="Agency FB" panose="020B0503020202020204" pitchFamily="34" charset="0"/>
                <a:cs typeface="B Nazanin" panose="00000400000000000000" pitchFamily="2" charset="-78"/>
              </a:rPr>
              <a:t>     نیازمندی ها</a:t>
            </a:r>
          </a:p>
          <a:p>
            <a:pPr marL="0" indent="0" algn="r" rtl="1">
              <a:buFont typeface="Arial" panose="020B0604020202020204" pitchFamily="34" charset="0"/>
              <a:buNone/>
            </a:pPr>
            <a:r>
              <a:rPr lang="fa-IR" sz="2400" dirty="0">
                <a:latin typeface="Agency FB" panose="020B0503020202020204" pitchFamily="34" charset="0"/>
                <a:cs typeface="B Nazanin" panose="00000400000000000000" pitchFamily="2" charset="-78"/>
              </a:rPr>
              <a:t>     برنامه های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HR</a:t>
            </a:r>
            <a:endParaRPr lang="fa-IR" sz="2400" dirty="0">
              <a:latin typeface="Agency FB" panose="020B0503020202020204" pitchFamily="34" charset="0"/>
              <a:cs typeface="B Nazanin" panose="00000400000000000000" pitchFamily="2" charset="-78"/>
            </a:endParaRPr>
          </a:p>
          <a:p>
            <a:pPr algn="r" rtl="1"/>
            <a:r>
              <a:rPr lang="fa-IR" sz="2400" dirty="0">
                <a:latin typeface="Agency FB" panose="020B0503020202020204" pitchFamily="34" charset="0"/>
                <a:cs typeface="B Nazanin" panose="00000400000000000000" pitchFamily="2" charset="-78"/>
              </a:rPr>
              <a:t>جایگاه نیروهای داخلی</a:t>
            </a:r>
          </a:p>
        </p:txBody>
      </p:sp>
    </p:spTree>
    <p:extLst>
      <p:ext uri="{BB962C8B-B14F-4D97-AF65-F5344CB8AC3E}">
        <p14:creationId xmlns:p14="http://schemas.microsoft.com/office/powerpoint/2010/main" val="136296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0890A-3F36-485D-B1B9-BE6ED245E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579407"/>
            <a:ext cx="10353761" cy="974785"/>
          </a:xfrm>
        </p:spPr>
        <p:txBody>
          <a:bodyPr/>
          <a:lstStyle/>
          <a:p>
            <a:r>
              <a:rPr lang="fa-IR" dirty="0">
                <a:cs typeface="B Nazanin" panose="00000400000000000000" pitchFamily="2" charset="-78"/>
              </a:rPr>
              <a:t>رويكردهاي منابع انساني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6805CEB-64D7-45D0-9327-8B9218BE9E58}"/>
              </a:ext>
            </a:extLst>
          </p:cNvPr>
          <p:cNvSpPr txBox="1">
            <a:spLocks/>
          </p:cNvSpPr>
          <p:nvPr/>
        </p:nvSpPr>
        <p:spPr>
          <a:xfrm>
            <a:off x="7363656" y="2004203"/>
            <a:ext cx="4075185" cy="974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Font typeface="Arial" panose="020B0604020202020204" pitchFamily="34" charset="0"/>
              <a:buNone/>
            </a:pPr>
            <a:r>
              <a:rPr lang="fa-IR" sz="2400" dirty="0">
                <a:latin typeface="Agency FB" panose="020B0503020202020204" pitchFamily="34" charset="0"/>
                <a:cs typeface="B Nazanin" panose="00000400000000000000" pitchFamily="2" charset="-78"/>
              </a:rPr>
              <a:t>3- شرح شغل و شرایط احراز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F93EE13-EA76-4BDB-892D-A389B84C0DD4}"/>
              </a:ext>
            </a:extLst>
          </p:cNvPr>
          <p:cNvSpPr txBox="1">
            <a:spLocks/>
          </p:cNvSpPr>
          <p:nvPr/>
        </p:nvSpPr>
        <p:spPr>
          <a:xfrm>
            <a:off x="540826" y="2004202"/>
            <a:ext cx="4075185" cy="31727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Font typeface="Arial" panose="020B0604020202020204" pitchFamily="34" charset="0"/>
              <a:buNone/>
            </a:pPr>
            <a:r>
              <a:rPr lang="fa-IR" sz="2400" dirty="0">
                <a:latin typeface="Agency FB" panose="020B0503020202020204" pitchFamily="34" charset="0"/>
                <a:cs typeface="B Nazanin" panose="00000400000000000000" pitchFamily="2" charset="-78"/>
              </a:rPr>
              <a:t>4- استخدام و روش های آن</a:t>
            </a:r>
          </a:p>
          <a:p>
            <a:pPr marL="0" indent="0" algn="r" rtl="1">
              <a:buFont typeface="Arial" panose="020B0604020202020204" pitchFamily="34" charset="0"/>
              <a:buNone/>
            </a:pPr>
            <a:r>
              <a:rPr lang="fa-IR" sz="2400" dirty="0">
                <a:latin typeface="Agency FB" panose="020B0503020202020204" pitchFamily="34" charset="0"/>
                <a:cs typeface="B Nazanin" panose="00000400000000000000" pitchFamily="2" charset="-78"/>
              </a:rPr>
              <a:t>دروني/ بيروني</a:t>
            </a:r>
          </a:p>
          <a:p>
            <a:pPr marL="0" indent="0" algn="r" rtl="1">
              <a:buFont typeface="Arial" panose="020B0604020202020204" pitchFamily="34" charset="0"/>
              <a:buNone/>
            </a:pPr>
            <a:r>
              <a:rPr lang="fa-IR" sz="2400" dirty="0">
                <a:latin typeface="Agency FB" panose="020B0503020202020204" pitchFamily="34" charset="0"/>
                <a:cs typeface="B Nazanin" panose="00000400000000000000" pitchFamily="2" charset="-78"/>
              </a:rPr>
              <a:t>شيوه مك كينون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19ABE4-EB5F-4350-B33C-A7C1C0953E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412" y="3428999"/>
            <a:ext cx="3908429" cy="248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298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B7CF7-7B2C-44E4-A0E0-48099D32E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03639"/>
            <a:ext cx="10353761" cy="1097615"/>
          </a:xfrm>
        </p:spPr>
        <p:txBody>
          <a:bodyPr/>
          <a:lstStyle/>
          <a:p>
            <a:pPr rtl="1"/>
            <a:r>
              <a:rPr lang="fa-IR" dirty="0">
                <a:cs typeface="B Nazanin" panose="00000400000000000000" pitchFamily="2" charset="-78"/>
              </a:rPr>
              <a:t>برنامه ریزی تعاملی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0ACBA2-FF1A-4CF5-B1C9-D845BBC861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6645" y="1760561"/>
            <a:ext cx="3310911" cy="1097615"/>
          </a:xfrm>
        </p:spPr>
        <p:txBody>
          <a:bodyPr>
            <a:normAutofit/>
          </a:bodyPr>
          <a:lstStyle/>
          <a:p>
            <a:pPr marL="0" indent="0" algn="r" rtl="1">
              <a:lnSpc>
                <a:spcPct val="150000"/>
              </a:lnSpc>
              <a:buNone/>
            </a:pPr>
            <a:r>
              <a:rPr lang="fa-IR" sz="2400" b="1" dirty="0">
                <a:cs typeface="B Nazanin" panose="00000400000000000000" pitchFamily="2" charset="-78"/>
              </a:rPr>
              <a:t>1- صورت بندی بی سامانی: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2D403C8-F2A2-4518-9277-3C50BB0DDDA2}"/>
              </a:ext>
            </a:extLst>
          </p:cNvPr>
          <p:cNvSpPr txBox="1">
            <a:spLocks/>
          </p:cNvSpPr>
          <p:nvPr/>
        </p:nvSpPr>
        <p:spPr>
          <a:xfrm>
            <a:off x="8623910" y="2720837"/>
            <a:ext cx="2811438" cy="339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روحیه پایین کارکنان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نبود نیروی مناسب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ارتقا شغلی کم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عدم هماهنگی بخش ها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بی توجهی به کیفیت</a:t>
            </a:r>
          </a:p>
          <a:p>
            <a:pPr algn="r" rtl="1">
              <a:lnSpc>
                <a:spcPct val="150000"/>
              </a:lnSpc>
            </a:pPr>
            <a:endParaRPr lang="fa-IR" sz="2400" dirty="0">
              <a:cs typeface="B Nazanin" panose="00000400000000000000" pitchFamily="2" charset="-78"/>
            </a:endParaRPr>
          </a:p>
          <a:p>
            <a:pPr algn="r" rtl="1">
              <a:lnSpc>
                <a:spcPct val="150000"/>
              </a:lnSpc>
            </a:pPr>
            <a:endParaRPr lang="fa-IR" sz="2400" dirty="0">
              <a:cs typeface="B Nazanin" panose="00000400000000000000" pitchFamily="2" charset="-78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F1AD913-13D1-437C-82DF-3C12032766F0}"/>
              </a:ext>
            </a:extLst>
          </p:cNvPr>
          <p:cNvSpPr txBox="1">
            <a:spLocks/>
          </p:cNvSpPr>
          <p:nvPr/>
        </p:nvSpPr>
        <p:spPr>
          <a:xfrm>
            <a:off x="3948998" y="2720837"/>
            <a:ext cx="2811438" cy="3398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نارضایتی مشتریان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سرقت تجهیزات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دستمزد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سود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سبک کاری مدیران</a:t>
            </a:r>
          </a:p>
          <a:p>
            <a:pPr algn="r" rtl="1">
              <a:lnSpc>
                <a:spcPct val="150000"/>
              </a:lnSpc>
            </a:pPr>
            <a:endParaRPr lang="fa-IR" sz="2400" dirty="0">
              <a:cs typeface="B Nazanin" panose="000004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D0BEA9B-0FD8-4E57-A793-E20DB5B3A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10" y="2858176"/>
            <a:ext cx="2930283" cy="191077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30231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07677A3-C563-4F55-A255-F71E57FC1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4" y="404446"/>
            <a:ext cx="11831832" cy="604910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8859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098DE-BFB1-432A-AFA8-0A50AFD4C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403639"/>
            <a:ext cx="10353761" cy="974995"/>
          </a:xfrm>
        </p:spPr>
        <p:txBody>
          <a:bodyPr>
            <a:normAutofit/>
          </a:bodyPr>
          <a:lstStyle/>
          <a:p>
            <a:r>
              <a:rPr lang="fa-IR" sz="3600" dirty="0">
                <a:cs typeface="B Nazanin" panose="00000400000000000000" pitchFamily="2" charset="-78"/>
              </a:rPr>
              <a:t>معرفی</a:t>
            </a:r>
            <a:endParaRPr lang="en-US" sz="3600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26A3DB-4B9D-4865-BB66-E8F5ECE15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569" y="1769032"/>
            <a:ext cx="3741342" cy="3695136"/>
          </a:xfrm>
        </p:spPr>
        <p:txBody>
          <a:bodyPr>
            <a:normAutofit/>
          </a:bodyPr>
          <a:lstStyle/>
          <a:p>
            <a:pPr algn="r" rtl="1"/>
            <a:r>
              <a:rPr lang="fa-IR" sz="2400" dirty="0">
                <a:cs typeface="B Nazanin" panose="00000400000000000000" pitchFamily="2" charset="-78"/>
              </a:rPr>
              <a:t>صنعت تلویزیون کابلی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در ابتدا با نام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Warner-Amex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مدیریت جیم گری</a:t>
            </a:r>
          </a:p>
          <a:p>
            <a:pPr algn="r" rtl="1"/>
            <a:endParaRPr lang="fa-IR" sz="2400" dirty="0">
              <a:cs typeface="B Nazanin" panose="000004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B6C3B36-CAA8-4275-9AF2-DB2A7B1C00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615" y="1534581"/>
            <a:ext cx="7481129" cy="347351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169674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0C348-94C8-4434-8A85-C5CA3CB2D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1000836"/>
          </a:xfrm>
        </p:spPr>
        <p:txBody>
          <a:bodyPr/>
          <a:lstStyle/>
          <a:p>
            <a:pPr rtl="1"/>
            <a:r>
              <a:rPr lang="fa-IR" dirty="0">
                <a:cs typeface="B Nazanin" panose="00000400000000000000" pitchFamily="2" charset="-78"/>
              </a:rPr>
              <a:t>برنامه ریزی تعاملی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EF9D8C-08F5-4F8B-B938-DE091FEEA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39032" y="1742990"/>
            <a:ext cx="2628524" cy="844084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400" b="1" dirty="0">
                <a:cs typeface="B Nazanin" panose="00000400000000000000" pitchFamily="2" charset="-78"/>
              </a:rPr>
              <a:t>2- برنامه ریزی اهداف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3D91EF-8C29-47A5-B88F-F4545E0A36E0}"/>
              </a:ext>
            </a:extLst>
          </p:cNvPr>
          <p:cNvSpPr txBox="1">
            <a:spLocks/>
          </p:cNvSpPr>
          <p:nvPr/>
        </p:nvSpPr>
        <p:spPr>
          <a:xfrm>
            <a:off x="6688066" y="2667964"/>
            <a:ext cx="4702680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داشتن نیروی انسانی مناسب(مدیران بالقوه)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افزایش تعهد و رضایت شغلی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افزایش درآمدها و پایدار کردن آن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افزایش رضایت مشتریان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کاهش بدهی های مشتریان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5034E26-5931-4C60-83B0-CD9E6EA365BC}"/>
              </a:ext>
            </a:extLst>
          </p:cNvPr>
          <p:cNvSpPr txBox="1">
            <a:spLocks/>
          </p:cNvSpPr>
          <p:nvPr/>
        </p:nvSpPr>
        <p:spPr>
          <a:xfrm>
            <a:off x="3459103" y="3786379"/>
            <a:ext cx="2157373" cy="22043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sz="2400" dirty="0">
                <a:cs typeface="B Nazanin" panose="00000400000000000000" pitchFamily="2" charset="-78"/>
              </a:rPr>
              <a:t>Ideals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cs typeface="B Nazanin" panose="00000400000000000000" pitchFamily="2" charset="-78"/>
              </a:rPr>
              <a:t>Objectives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cs typeface="B Nazanin" panose="00000400000000000000" pitchFamily="2" charset="-78"/>
              </a:rPr>
              <a:t>Goals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37199251-537A-463B-8C5A-221BD80970B2}"/>
              </a:ext>
            </a:extLst>
          </p:cNvPr>
          <p:cNvSpPr/>
          <p:nvPr/>
        </p:nvSpPr>
        <p:spPr>
          <a:xfrm rot="10800000">
            <a:off x="5733669" y="4407795"/>
            <a:ext cx="1683712" cy="7598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A42F38-EAFE-4BC7-B44D-3E2785A24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90" y="4056289"/>
            <a:ext cx="2944241" cy="146285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4487931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10FC34-C465-4130-B915-E4F8A4D830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345" y="838200"/>
            <a:ext cx="1015365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81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E7537-688E-4F3F-AB75-CD90989C51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1"/>
            <a:ext cx="10353761" cy="1082722"/>
          </a:xfrm>
        </p:spPr>
        <p:txBody>
          <a:bodyPr/>
          <a:lstStyle/>
          <a:p>
            <a:r>
              <a:rPr lang="fa-IR" dirty="0">
                <a:cs typeface="B Nazanin" panose="00000400000000000000" pitchFamily="2" charset="-78"/>
              </a:rPr>
              <a:t>برنامه ریزی تعاملی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9DFE25-3731-471B-B75B-4A67BF475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6453" y="2096064"/>
            <a:ext cx="2451103" cy="865162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400" b="1" dirty="0">
                <a:cs typeface="B Nazanin" panose="00000400000000000000" pitchFamily="2" charset="-78"/>
              </a:rPr>
              <a:t>3- برنامه ریزی ابزار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327C08D-AB27-4044-AB9A-7DFABADB023B}"/>
              </a:ext>
            </a:extLst>
          </p:cNvPr>
          <p:cNvSpPr txBox="1">
            <a:spLocks/>
          </p:cNvSpPr>
          <p:nvPr/>
        </p:nvSpPr>
        <p:spPr>
          <a:xfrm>
            <a:off x="4757198" y="2961226"/>
            <a:ext cx="4059255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>
                <a:cs typeface="B Nazanin" panose="00000400000000000000" pitchFamily="2" charset="-78"/>
              </a:rPr>
              <a:t>افزایش اهمیت منابع انسانی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آموزش و ارزیابی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برنامه ریزی استخدام و پیش بینی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ارزیابی کیفی و هزینه ای برون سپاری</a:t>
            </a:r>
            <a:endParaRPr lang="en-US" sz="2400" dirty="0">
              <a:cs typeface="B Nazanin" panose="00000400000000000000" pitchFamily="2" charset="-78"/>
            </a:endParaRPr>
          </a:p>
          <a:p>
            <a:pPr algn="r" rtl="1"/>
            <a:endParaRPr lang="en-US" sz="2400" dirty="0">
              <a:cs typeface="B Nazanin" panose="00000400000000000000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F294D3-69E4-4D6D-B159-9C6F74020D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73" y="1569013"/>
            <a:ext cx="3833244" cy="278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907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F4EBF-892D-4AB7-9B41-3EEB18E89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399" y="216615"/>
            <a:ext cx="7315201" cy="1124910"/>
          </a:xfrm>
        </p:spPr>
        <p:txBody>
          <a:bodyPr/>
          <a:lstStyle/>
          <a:p>
            <a:pPr rtl="1"/>
            <a:r>
              <a:rPr lang="fa-IR" dirty="0">
                <a:cs typeface="B Nazanin" panose="00000400000000000000" pitchFamily="2" charset="-78"/>
              </a:rPr>
              <a:t>برنامه ریزی تعاملی</a:t>
            </a:r>
            <a:endParaRPr lang="en-US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4D0EF-3E89-4098-B991-4018C5A0CB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89783" y="1216672"/>
            <a:ext cx="2464751" cy="729520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sz="2400" b="1" dirty="0">
                <a:cs typeface="B Nazanin" panose="00000400000000000000" pitchFamily="2" charset="-78"/>
              </a:rPr>
              <a:t>4- برنامه ریزی منابع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33E1D18-3014-4A1F-BE8F-144F774EC6AD}"/>
              </a:ext>
            </a:extLst>
          </p:cNvPr>
          <p:cNvSpPr txBox="1">
            <a:spLocks/>
          </p:cNvSpPr>
          <p:nvPr/>
        </p:nvSpPr>
        <p:spPr>
          <a:xfrm>
            <a:off x="5139336" y="1946192"/>
            <a:ext cx="6302036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>
                <a:cs typeface="B Nazanin" panose="00000400000000000000" pitchFamily="2" charset="-78"/>
              </a:rPr>
              <a:t>سود انباشته شرکت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دانش نسبت به پیمان کاران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مدیران با سابقه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شرکت های مشاوره:</a:t>
            </a:r>
          </a:p>
          <a:p>
            <a:pPr marL="0" indent="0" algn="l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Centers Of Expertise</a:t>
            </a:r>
          </a:p>
          <a:p>
            <a:pPr marL="0" indent="0" algn="l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Corporate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33F8193-E58D-4318-83BC-70652A0BC5E7}"/>
              </a:ext>
            </a:extLst>
          </p:cNvPr>
          <p:cNvSpPr txBox="1">
            <a:spLocks/>
          </p:cNvSpPr>
          <p:nvPr/>
        </p:nvSpPr>
        <p:spPr>
          <a:xfrm>
            <a:off x="1469060" y="1341525"/>
            <a:ext cx="2464751" cy="8905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Font typeface="Arial" panose="020B0604020202020204" pitchFamily="34" charset="0"/>
              <a:buNone/>
            </a:pPr>
            <a:r>
              <a:rPr lang="fa-IR" sz="2400" b="1" dirty="0">
                <a:cs typeface="B Nazanin" panose="00000400000000000000" pitchFamily="2" charset="-78"/>
              </a:rPr>
              <a:t>5- برنامه ریزی و اجرا</a:t>
            </a:r>
            <a:endParaRPr lang="en-US" sz="2400" b="1" dirty="0">
              <a:cs typeface="B Nazanin" panose="000004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CF369D-3BC1-43C2-B527-033C114BCF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418" y="2644815"/>
            <a:ext cx="3873962" cy="25453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096358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8C6A0-F7DB-4A47-8D35-69620ADE9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1"/>
            <a:r>
              <a:rPr lang="fa-IR" sz="3600" dirty="0">
                <a:cs typeface="B Nazanin" panose="00000400000000000000" pitchFamily="2" charset="-78"/>
              </a:rPr>
              <a:t>مزایای این صنعت</a:t>
            </a:r>
            <a:endParaRPr lang="en-US" sz="3600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F5219-1ED9-424E-B3EF-4E3E4DE28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8769" y="2096064"/>
            <a:ext cx="5288788" cy="3695136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سودآوری و محبوبیت رو به افزایش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نو ظهور بودن و امکان پیشتاز شدن(اقیانوس آبی)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حمایت قانون برای افزایش قیمت ها</a:t>
            </a:r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FE7818-EFD0-4438-B6E1-570C77558C9D}"/>
              </a:ext>
            </a:extLst>
          </p:cNvPr>
          <p:cNvSpPr txBox="1">
            <a:spLocks/>
          </p:cNvSpPr>
          <p:nvPr/>
        </p:nvSpPr>
        <p:spPr>
          <a:xfrm>
            <a:off x="913795" y="2096064"/>
            <a:ext cx="4108371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درآمدهای این صنعت: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1976: کمتر از 1 میلیارد دلار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1986: 8.6 میلیارد دلار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1987: 16 میلیارد دلار</a:t>
            </a:r>
          </a:p>
          <a:p>
            <a:pPr algn="r" rtl="1">
              <a:lnSpc>
                <a:spcPct val="150000"/>
              </a:lnSpc>
            </a:pPr>
            <a:endParaRPr lang="fa-IR" sz="24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836350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5EDAC6-82C8-42DB-A3F7-777251E62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95" y="481055"/>
            <a:ext cx="7697274" cy="46297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0746C42-4D1D-404F-9249-02C696602CCE}"/>
              </a:ext>
            </a:extLst>
          </p:cNvPr>
          <p:cNvSpPr txBox="1"/>
          <p:nvPr/>
        </p:nvSpPr>
        <p:spPr>
          <a:xfrm>
            <a:off x="8454683" y="1097280"/>
            <a:ext cx="313709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fa-IR" sz="2800" dirty="0">
                <a:cs typeface="B Nazanin" panose="00000400000000000000" pitchFamily="2" charset="-78"/>
              </a:rPr>
              <a:t>شرکت های برتر در زمینه تلویزیون کابلی</a:t>
            </a:r>
            <a:endParaRPr lang="en-US" sz="28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54386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A2240-2EDF-4F68-A674-D5B1B9E9F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403639"/>
            <a:ext cx="10353761" cy="1326321"/>
          </a:xfrm>
        </p:spPr>
        <p:txBody>
          <a:bodyPr>
            <a:normAutofit/>
          </a:bodyPr>
          <a:lstStyle/>
          <a:p>
            <a:pPr rtl="1"/>
            <a:r>
              <a:rPr lang="fa-IR" sz="3600" dirty="0">
                <a:cs typeface="B Nazanin" panose="00000400000000000000" pitchFamily="2" charset="-78"/>
              </a:rPr>
              <a:t>چالش های این صنعت</a:t>
            </a:r>
            <a:endParaRPr lang="en-US" sz="3600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E718F-9A7E-4590-8263-BA17462635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96064"/>
            <a:ext cx="10353762" cy="3695136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نیاز به نرخ نفوذ بالا برای سوددهی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نیاز به تجهیزات سرمایه ای زیاد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هزینه های بالا نگهداری و تعمیرات</a:t>
            </a:r>
          </a:p>
          <a:p>
            <a:pPr algn="r" rtl="1">
              <a:lnSpc>
                <a:spcPct val="150000"/>
              </a:lnSpc>
            </a:pPr>
            <a:r>
              <a:rPr lang="fa-IR" sz="2400" dirty="0">
                <a:cs typeface="B Nazanin" panose="00000400000000000000" pitchFamily="2" charset="-78"/>
              </a:rPr>
              <a:t>افزایش تعداد رقبا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4C1877-235A-4275-836D-F305401830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009" y="1935921"/>
            <a:ext cx="3465699" cy="30460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004317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1E4F6-6C0C-4FC5-A80B-78CCCB7B3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176997"/>
          </a:xfrm>
        </p:spPr>
        <p:txBody>
          <a:bodyPr>
            <a:normAutofit/>
          </a:bodyPr>
          <a:lstStyle/>
          <a:p>
            <a:r>
              <a:rPr lang="fa-IR" sz="3600" dirty="0">
                <a:cs typeface="B Nazanin" panose="00000400000000000000" pitchFamily="2" charset="-78"/>
              </a:rPr>
              <a:t>مجموعه مدفورد</a:t>
            </a:r>
            <a:endParaRPr lang="en-US" sz="3600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81B5F-887D-4FF0-BC81-E0D638FF79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86203" y="2096064"/>
            <a:ext cx="2081354" cy="4152335"/>
          </a:xfrm>
        </p:spPr>
        <p:txBody>
          <a:bodyPr>
            <a:normAutofit/>
          </a:bodyPr>
          <a:lstStyle/>
          <a:p>
            <a:pPr algn="r" rtl="1"/>
            <a:r>
              <a:rPr lang="fa-IR" sz="2400" dirty="0">
                <a:cs typeface="B Nazanin" panose="00000400000000000000" pitchFamily="2" charset="-78"/>
              </a:rPr>
              <a:t>چهار بخش: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کسب وکار 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خدمات مشتری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فروش 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فنی</a:t>
            </a:r>
          </a:p>
          <a:p>
            <a:pPr algn="r" rtl="1"/>
            <a:endParaRPr lang="fa-IR" sz="2400" dirty="0">
              <a:cs typeface="B Nazanin" panose="00000400000000000000" pitchFamily="2" charset="-78"/>
            </a:endParaRPr>
          </a:p>
          <a:p>
            <a:pPr algn="r" rtl="1"/>
            <a:endParaRPr lang="en-US" sz="2400" dirty="0">
              <a:cs typeface="B Nazanin" panose="00000400000000000000" pitchFamily="2" charset="-78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220FB41-BAD5-4B35-AB79-2A368D29EFCD}"/>
              </a:ext>
            </a:extLst>
          </p:cNvPr>
          <p:cNvSpPr txBox="1">
            <a:spLocks/>
          </p:cNvSpPr>
          <p:nvPr/>
        </p:nvSpPr>
        <p:spPr>
          <a:xfrm>
            <a:off x="2698047" y="2003892"/>
            <a:ext cx="4406138" cy="42445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>
                <a:cs typeface="B Nazanin" panose="00000400000000000000" pitchFamily="2" charset="-78"/>
              </a:rPr>
              <a:t>گزارشات: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بخش مدیرتی مدفور به بخش مرکزی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چهار بخش دیگر:</a:t>
            </a:r>
          </a:p>
          <a:p>
            <a:pPr marL="0" indent="0" algn="r" rtl="1">
              <a:buNone/>
            </a:pPr>
            <a:r>
              <a:rPr lang="fa-IR" sz="2400" dirty="0">
                <a:cs typeface="B Nazanin" panose="00000400000000000000" pitchFamily="2" charset="-78"/>
              </a:rPr>
              <a:t>      فروش و تبلیغات</a:t>
            </a:r>
          </a:p>
          <a:p>
            <a:pPr marL="0" indent="0" algn="r" rtl="1">
              <a:buNone/>
            </a:pPr>
            <a:r>
              <a:rPr lang="fa-IR" sz="2400" dirty="0">
                <a:cs typeface="B Nazanin" panose="00000400000000000000" pitchFamily="2" charset="-78"/>
              </a:rPr>
              <a:t>      مدیریت پروژه</a:t>
            </a:r>
          </a:p>
          <a:p>
            <a:pPr marL="0" indent="0" algn="r" rtl="1">
              <a:buNone/>
            </a:pPr>
            <a:r>
              <a:rPr lang="fa-IR" sz="2400" dirty="0">
                <a:cs typeface="B Nazanin" panose="00000400000000000000" pitchFamily="2" charset="-78"/>
              </a:rPr>
              <a:t>     امور جامعه</a:t>
            </a:r>
          </a:p>
          <a:p>
            <a:pPr marL="0" indent="0" algn="r" rtl="1">
              <a:buNone/>
            </a:pPr>
            <a:r>
              <a:rPr lang="fa-IR" sz="2400" dirty="0">
                <a:cs typeface="B Nazanin" panose="00000400000000000000" pitchFamily="2" charset="-78"/>
              </a:rPr>
              <a:t>     بازاریابی</a:t>
            </a:r>
          </a:p>
          <a:p>
            <a:pPr algn="r" rtl="1"/>
            <a:endParaRPr lang="fa-IR" sz="2400" dirty="0">
              <a:cs typeface="B Nazanin" panose="00000400000000000000" pitchFamily="2" charset="-78"/>
            </a:endParaRPr>
          </a:p>
          <a:p>
            <a:pPr algn="r" rtl="1"/>
            <a:endParaRPr lang="en-US" sz="24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99643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F4D2D89-7A2B-466C-8E8B-6A019B382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323053"/>
            <a:ext cx="10353761" cy="1126827"/>
          </a:xfrm>
        </p:spPr>
        <p:txBody>
          <a:bodyPr>
            <a:normAutofit/>
          </a:bodyPr>
          <a:lstStyle/>
          <a:p>
            <a:pPr rtl="1"/>
            <a:r>
              <a:rPr lang="fa-IR" sz="3600" dirty="0">
                <a:cs typeface="B Nazanin" panose="00000400000000000000" pitchFamily="2" charset="-78"/>
              </a:rPr>
              <a:t>ساختار سازمانی مجموعه مدفورد</a:t>
            </a:r>
            <a:endParaRPr lang="en-US" sz="3600" dirty="0">
              <a:cs typeface="B Nazanin" panose="00000400000000000000" pitchFamily="2" charset="-7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9EFAD3-35B7-4CDE-BD48-C97952E27A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668" y="1556093"/>
            <a:ext cx="3788233" cy="44154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51EF37-2E4A-41B6-A450-7D465E13AF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9799" y="2492048"/>
            <a:ext cx="7092603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220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88934-7A05-4006-BC1A-088EB54A2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412653"/>
            <a:ext cx="10353761" cy="1120726"/>
          </a:xfrm>
        </p:spPr>
        <p:txBody>
          <a:bodyPr>
            <a:normAutofit/>
          </a:bodyPr>
          <a:lstStyle/>
          <a:p>
            <a:r>
              <a:rPr lang="fa-IR" sz="3600" dirty="0">
                <a:cs typeface="B Nazanin" panose="00000400000000000000" pitchFamily="2" charset="-78"/>
              </a:rPr>
              <a:t>مشکلات مجموعه مدفورد</a:t>
            </a:r>
            <a:endParaRPr lang="en-US" sz="3600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FACBD8-1335-4D8D-9EDF-3688C7D50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8072" y="1926276"/>
            <a:ext cx="3167645" cy="3005447"/>
          </a:xfrm>
        </p:spPr>
        <p:txBody>
          <a:bodyPr>
            <a:normAutofit/>
          </a:bodyPr>
          <a:lstStyle/>
          <a:p>
            <a:pPr algn="r" rtl="1"/>
            <a:r>
              <a:rPr lang="fa-IR" sz="2400" dirty="0">
                <a:cs typeface="B Nazanin" panose="00000400000000000000" pitchFamily="2" charset="-78"/>
              </a:rPr>
              <a:t>سرقت تجهیزات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روحیه پایین کاری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کالاهای مرجوعی فراوان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نوسان در سود آوری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80FCEBA-B7CF-430C-A875-12935325BDBC}"/>
              </a:ext>
            </a:extLst>
          </p:cNvPr>
          <p:cNvSpPr txBox="1">
            <a:spLocks/>
          </p:cNvSpPr>
          <p:nvPr/>
        </p:nvSpPr>
        <p:spPr>
          <a:xfrm>
            <a:off x="4881486" y="1926276"/>
            <a:ext cx="3167645" cy="20032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>
                  <a:outerShdw blurRad="50800" dist="38100" dir="2700000" algn="tl" rotWithShape="0">
                    <a:srgbClr val="000000">
                      <a:alpha val="48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r" rtl="1"/>
            <a:r>
              <a:rPr lang="fa-IR" sz="2400" dirty="0">
                <a:cs typeface="B Nazanin" panose="00000400000000000000" pitchFamily="2" charset="-78"/>
              </a:rPr>
              <a:t>هماهنگ نبودن بخش ها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تعارض مدیران و اتحادیه</a:t>
            </a:r>
          </a:p>
          <a:p>
            <a:pPr algn="r" rtl="1"/>
            <a:r>
              <a:rPr lang="fa-IR" sz="2400" dirty="0">
                <a:cs typeface="B Nazanin" panose="00000400000000000000" pitchFamily="2" charset="-78"/>
              </a:rPr>
              <a:t>دستمزد پایین</a:t>
            </a:r>
            <a:endParaRPr lang="en-US" sz="2400" dirty="0">
              <a:cs typeface="B Nazanin" panose="00000400000000000000" pitchFamily="2" charset="-78"/>
            </a:endParaRPr>
          </a:p>
          <a:p>
            <a:pPr algn="r" rtl="1"/>
            <a:endParaRPr lang="en-US" sz="2400" dirty="0">
              <a:cs typeface="B Nazanin" panose="00000400000000000000" pitchFamily="2" charset="-7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7B3B3D-011A-4D7A-911C-EC170B3555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62" y="2957678"/>
            <a:ext cx="3477559" cy="2591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654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2F067-954E-4CA6-85D4-3C045463C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403639"/>
            <a:ext cx="10353761" cy="989063"/>
          </a:xfrm>
        </p:spPr>
        <p:txBody>
          <a:bodyPr>
            <a:normAutofit/>
          </a:bodyPr>
          <a:lstStyle/>
          <a:p>
            <a:r>
              <a:rPr lang="fa-IR" sz="3600" dirty="0">
                <a:cs typeface="B Nazanin" panose="00000400000000000000" pitchFamily="2" charset="-78"/>
              </a:rPr>
              <a:t>بروس مک کینون</a:t>
            </a:r>
            <a:endParaRPr lang="en-US" sz="3600" dirty="0"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67757-EF8A-49CA-AA83-03A1B17E36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9540" y="1631852"/>
            <a:ext cx="4620712" cy="4159348"/>
          </a:xfrm>
        </p:spPr>
        <p:txBody>
          <a:bodyPr>
            <a:normAutofit/>
          </a:bodyPr>
          <a:lstStyle/>
          <a:p>
            <a:pPr algn="r" rtl="1"/>
            <a:r>
              <a:rPr lang="fa-IR" sz="2800" dirty="0">
                <a:cs typeface="B Nazanin" panose="00000400000000000000" pitchFamily="2" charset="-78"/>
              </a:rPr>
              <a:t>دانشکده کسب و کار هاروارد</a:t>
            </a:r>
          </a:p>
          <a:p>
            <a:pPr algn="r" rtl="1"/>
            <a:r>
              <a:rPr lang="fa-IR" sz="2800" dirty="0">
                <a:cs typeface="B Nazanin" panose="00000400000000000000" pitchFamily="2" charset="-78"/>
              </a:rPr>
              <a:t>کار برای:</a:t>
            </a:r>
          </a:p>
          <a:p>
            <a:r>
              <a:rPr lang="fa-IR" sz="2800" dirty="0">
                <a:cs typeface="B Nazanin" panose="00000400000000000000" pitchFamily="2" charset="-78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Jewel Tea</a:t>
            </a:r>
            <a:endParaRPr lang="fa-IR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continental cable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cox cable communication</a:t>
            </a: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warner cable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6977AC-D9A8-494E-A988-D18985335D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48" y="1631852"/>
            <a:ext cx="3222106" cy="322210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2809944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466</TotalTime>
  <Words>516</Words>
  <Application>Microsoft Office PowerPoint</Application>
  <PresentationFormat>Widescreen</PresentationFormat>
  <Paragraphs>146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0" baseType="lpstr">
      <vt:lpstr>Agency FB</vt:lpstr>
      <vt:lpstr>Arial</vt:lpstr>
      <vt:lpstr>Bookman Old Style</vt:lpstr>
      <vt:lpstr>Calibri</vt:lpstr>
      <vt:lpstr>Rockwell</vt:lpstr>
      <vt:lpstr>Times New Roman</vt:lpstr>
      <vt:lpstr>Damask</vt:lpstr>
      <vt:lpstr>شرکت Warner cABle</vt:lpstr>
      <vt:lpstr>معرفی</vt:lpstr>
      <vt:lpstr>مزایای این صنعت</vt:lpstr>
      <vt:lpstr>PowerPoint Presentation</vt:lpstr>
      <vt:lpstr>چالش های این صنعت</vt:lpstr>
      <vt:lpstr>مجموعه مدفورد</vt:lpstr>
      <vt:lpstr>ساختار سازمانی مجموعه مدفورد</vt:lpstr>
      <vt:lpstr>مشکلات مجموعه مدفورد</vt:lpstr>
      <vt:lpstr>بروس مک کینون</vt:lpstr>
      <vt:lpstr>چالش های مک کینون</vt:lpstr>
      <vt:lpstr>تغییرات</vt:lpstr>
      <vt:lpstr>نتایج</vt:lpstr>
      <vt:lpstr>PowerPoint Presentation</vt:lpstr>
      <vt:lpstr>مدیر تغییرات</vt:lpstr>
      <vt:lpstr>ارزیابی</vt:lpstr>
      <vt:lpstr>رويكرد هاي منابع انساني</vt:lpstr>
      <vt:lpstr>رويكردهاي منابع انساني</vt:lpstr>
      <vt:lpstr>برنامه ریزی تعاملی</vt:lpstr>
      <vt:lpstr>PowerPoint Presentation</vt:lpstr>
      <vt:lpstr>برنامه ریزی تعاملی</vt:lpstr>
      <vt:lpstr>PowerPoint Presentation</vt:lpstr>
      <vt:lpstr>برنامه ریزی تعاملی</vt:lpstr>
      <vt:lpstr>برنامه ریزی تعاملی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شرکت Warner cABE</dc:title>
  <dc:creator>Mahdi Keshavarz</dc:creator>
  <cp:lastModifiedBy>Mahdi Keshavarz</cp:lastModifiedBy>
  <cp:revision>389</cp:revision>
  <dcterms:created xsi:type="dcterms:W3CDTF">2020-04-29T14:43:12Z</dcterms:created>
  <dcterms:modified xsi:type="dcterms:W3CDTF">2020-05-05T05:35:52Z</dcterms:modified>
</cp:coreProperties>
</file>

<file path=docProps/thumbnail.jpeg>
</file>